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ow Heavy" charset="1" panose="00000A00000000000000"/>
      <p:regular r:id="rId21"/>
    </p:embeddedFont>
    <p:embeddedFont>
      <p:font typeface="Now Bold" charset="1" panose="00000800000000000000"/>
      <p:regular r:id="rId22"/>
    </p:embeddedFont>
    <p:embeddedFont>
      <p:font typeface="Now" charset="1" panose="00000500000000000000"/>
      <p:regular r:id="rId23"/>
    </p:embeddedFont>
    <p:embeddedFont>
      <p:font typeface="Glacial Indifference" charset="1" panose="00000000000000000000"/>
      <p:regular r:id="rId24"/>
    </p:embeddedFont>
    <p:embeddedFont>
      <p:font typeface="DejaVu Sans Bold" charset="1" panose="020B0803030604020204"/>
      <p:regular r:id="rId26"/>
    </p:embeddedFont>
    <p:embeddedFont>
      <p:font typeface="DejaVu Sans Light" charset="1" panose="020B0603030804020204"/>
      <p:regular r:id="rId27"/>
    </p:embeddedFont>
    <p:embeddedFont>
      <p:font typeface="Roboto Bold" charset="1" panose="02000000000000000000"/>
      <p:regular r:id="rId34"/>
    </p:embeddedFont>
    <p:embeddedFont>
      <p:font typeface="Roboto" charset="1" panose="02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Slides/notesSlide9.xml" Type="http://schemas.openxmlformats.org/officeDocument/2006/relationships/notesSlide"/><Relationship Id="rId37" Target="notesSlides/notesSlide10.xml" Type="http://schemas.openxmlformats.org/officeDocument/2006/relationships/notesSlide"/><Relationship Id="rId38" Target="notesSlides/notesSlide11.xml" Type="http://schemas.openxmlformats.org/officeDocument/2006/relationships/notesSlide"/><Relationship Id="rId39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 es simétrico respecto de la trayectoria</a:t>
            </a:r>
          </a:p>
          <a:p>
            <a:r>
              <a:rPr lang="en-US"/>
              <a:t/>
            </a:r>
          </a:p>
          <a:p>
            <a:r>
              <a:rPr lang="en-US"/>
              <a:t>si fuera debido al momento del impacto, sería simétrico?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7.jpeg" Type="http://schemas.openxmlformats.org/officeDocument/2006/relationships/image"/><Relationship Id="rId6" Target="../media/VAFU8CrI_zk.mp4" Type="http://schemas.openxmlformats.org/officeDocument/2006/relationships/video"/><Relationship Id="rId7" Target="../media/VAFU8CrI_zk.mp4" Type="http://schemas.microsoft.com/office/2007/relationships/media"/><Relationship Id="rId8" Target="https://www.cccb.org/es/participantes/ficha/jose-luis-crespo-quantumfracture/231511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gif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6.jpeg" Type="http://schemas.openxmlformats.org/officeDocument/2006/relationships/image"/><Relationship Id="rId6" Target="../media/VAFVTea5gPE.mp4" Type="http://schemas.openxmlformats.org/officeDocument/2006/relationships/video"/><Relationship Id="rId7" Target="../media/VAFVTea5gPE.mp4" Type="http://schemas.microsoft.com/office/2007/relationships/media"/><Relationship Id="rId8" Target="https://www.cccb.org/es/participantes/ficha/jose-luis-crespo-quantumfracture/231511" TargetMode="External" Type="http://schemas.openxmlformats.org/officeDocument/2006/relationships/hyperlink"/><Relationship Id="rId9" Target="https://www.youtube.com/watch?v=D0OMbX-rHhc&amp;t=142s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642654" y="-877584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9144000" y="0"/>
                </a:moveTo>
                <a:lnTo>
                  <a:pt x="0" y="0"/>
                </a:lnTo>
                <a:lnTo>
                  <a:pt x="0" y="11164584"/>
                </a:lnTo>
                <a:lnTo>
                  <a:pt x="9144000" y="11164584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53546" y="-1319848"/>
            <a:ext cx="14228920" cy="17138575"/>
          </a:xfrm>
          <a:custGeom>
            <a:avLst/>
            <a:gdLst/>
            <a:ahLst/>
            <a:cxnLst/>
            <a:rect r="r" b="b" t="t" l="l"/>
            <a:pathLst>
              <a:path h="17138575" w="14228920">
                <a:moveTo>
                  <a:pt x="0" y="0"/>
                </a:moveTo>
                <a:lnTo>
                  <a:pt x="14228920" y="0"/>
                </a:lnTo>
                <a:lnTo>
                  <a:pt x="14228920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205263"/>
            <a:ext cx="16230600" cy="3791011"/>
            <a:chOff x="0" y="0"/>
            <a:chExt cx="4274726" cy="9984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998456"/>
            </a:xfrm>
            <a:custGeom>
              <a:avLst/>
              <a:gdLst/>
              <a:ahLst/>
              <a:cxnLst/>
              <a:rect r="r" b="b" t="t" l="l"/>
              <a:pathLst>
                <a:path h="99845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998456"/>
                  </a:lnTo>
                  <a:lnTo>
                    <a:pt x="0" y="998456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1036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64801" y="2909395"/>
            <a:ext cx="16158398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0"/>
              </a:lnSpc>
              <a:spcBef>
                <a:spcPct val="0"/>
              </a:spcBef>
            </a:pPr>
            <a:r>
              <a:rPr lang="en-US" b="true" sz="9500">
                <a:solidFill>
                  <a:srgbClr val="66454E"/>
                </a:solidFill>
                <a:latin typeface="Now Heavy"/>
                <a:ea typeface="Now Heavy"/>
                <a:cs typeface="Now Heavy"/>
                <a:sym typeface="Now Heavy"/>
              </a:rPr>
              <a:t>¿QUÉ SON </a:t>
            </a:r>
            <a:r>
              <a:rPr lang="en-US" b="true" sz="9500">
                <a:solidFill>
                  <a:srgbClr val="66454E"/>
                </a:solidFill>
                <a:latin typeface="Now Heavy"/>
                <a:ea typeface="Now Heavy"/>
                <a:cs typeface="Now Heavy"/>
                <a:sym typeface="Now Heavy"/>
              </a:rPr>
              <a:t>LOS MEDIOS GRANULARES?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91325" y="6234398"/>
            <a:ext cx="9483381" cy="10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0"/>
              </a:lnSpc>
            </a:pPr>
            <a:r>
              <a:rPr lang="en-US" b="true" sz="3100" spc="685">
                <a:solidFill>
                  <a:srgbClr val="385B61"/>
                </a:solidFill>
                <a:latin typeface="Now Bold"/>
                <a:ea typeface="Now Bold"/>
                <a:cs typeface="Now Bold"/>
                <a:sym typeface="Now Bold"/>
              </a:rPr>
              <a:t>CAMILA SEDOFEITO,</a:t>
            </a:r>
          </a:p>
          <a:p>
            <a:pPr algn="r">
              <a:lnSpc>
                <a:spcPts val="4340"/>
              </a:lnSpc>
            </a:pPr>
            <a:r>
              <a:rPr lang="en-US" b="true" sz="3100" spc="685">
                <a:solidFill>
                  <a:srgbClr val="385B61"/>
                </a:solidFill>
                <a:latin typeface="Now Bold"/>
                <a:ea typeface="Now Bold"/>
                <a:cs typeface="Now Bold"/>
                <a:sym typeface="Now Bold"/>
              </a:rPr>
              <a:t>THOMAS GALLOT</a:t>
            </a:r>
            <a:r>
              <a:rPr lang="en-US" b="true" sz="3100" spc="685">
                <a:solidFill>
                  <a:srgbClr val="385B61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3919" y="2332395"/>
            <a:ext cx="939927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7F9599"/>
                </a:solidFill>
                <a:latin typeface="Now Heavy"/>
                <a:ea typeface="Now Heavy"/>
                <a:cs typeface="Now Heavy"/>
                <a:sym typeface="Now Heavy"/>
              </a:rPr>
              <a:t>CLASE 1 -  </a:t>
            </a:r>
            <a:r>
              <a:rPr lang="en-US" sz="3000">
                <a:solidFill>
                  <a:srgbClr val="7F9599"/>
                </a:solidFill>
                <a:latin typeface="Now"/>
                <a:ea typeface="Now"/>
                <a:cs typeface="Now"/>
                <a:sym typeface="Now"/>
              </a:rPr>
              <a:t>GEOFÍSICA DE MEDIOS GRANULARES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2426" y="8005476"/>
            <a:ext cx="5554419" cy="100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6"/>
              </a:lnSpc>
            </a:pPr>
            <a:r>
              <a:rPr lang="en-US" sz="2441" spc="-75">
                <a:solidFill>
                  <a:srgbClr val="66454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Instituto de Física, </a:t>
            </a:r>
          </a:p>
          <a:p>
            <a:pPr algn="l">
              <a:lnSpc>
                <a:spcPts val="2636"/>
              </a:lnSpc>
            </a:pPr>
            <a:r>
              <a:rPr lang="en-US" sz="2441" spc="-75">
                <a:solidFill>
                  <a:srgbClr val="66454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Facultad de Ciencias, </a:t>
            </a:r>
          </a:p>
          <a:p>
            <a:pPr algn="l">
              <a:lnSpc>
                <a:spcPts val="2636"/>
              </a:lnSpc>
            </a:pPr>
            <a:r>
              <a:rPr lang="en-US" sz="2441" spc="-75">
                <a:solidFill>
                  <a:srgbClr val="66454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Universidad de la República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9963" y="-839120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0" y="0"/>
                </a:moveTo>
                <a:lnTo>
                  <a:pt x="9144000" y="0"/>
                </a:lnTo>
                <a:lnTo>
                  <a:pt x="9144000" y="11164584"/>
                </a:lnTo>
                <a:lnTo>
                  <a:pt x="0" y="111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237" y="-1281384"/>
            <a:ext cx="2090454" cy="17138575"/>
          </a:xfrm>
          <a:custGeom>
            <a:avLst/>
            <a:gdLst/>
            <a:ahLst/>
            <a:cxnLst/>
            <a:rect r="r" b="b" t="t" l="l"/>
            <a:pathLst>
              <a:path h="17138575" w="2090454">
                <a:moveTo>
                  <a:pt x="0" y="0"/>
                </a:moveTo>
                <a:lnTo>
                  <a:pt x="2090454" y="0"/>
                </a:lnTo>
                <a:lnTo>
                  <a:pt x="2090454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-58066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6793" y="718106"/>
            <a:ext cx="17034414" cy="1532134"/>
            <a:chOff x="0" y="0"/>
            <a:chExt cx="4486430" cy="4035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86430" cy="403525"/>
            </a:xfrm>
            <a:custGeom>
              <a:avLst/>
              <a:gdLst/>
              <a:ahLst/>
              <a:cxnLst/>
              <a:rect r="r" b="b" t="t" l="l"/>
              <a:pathLst>
                <a:path h="403525" w="4486430">
                  <a:moveTo>
                    <a:pt x="0" y="0"/>
                  </a:moveTo>
                  <a:lnTo>
                    <a:pt x="4486430" y="0"/>
                  </a:lnTo>
                  <a:lnTo>
                    <a:pt x="4486430" y="403525"/>
                  </a:lnTo>
                  <a:lnTo>
                    <a:pt x="0" y="403525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86430" cy="44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9118" t="0" r="9417" b="2565"/>
          <a:stretch>
            <a:fillRect/>
          </a:stretch>
        </p:blipFill>
        <p:spPr>
          <a:xfrm flipH="false" flipV="false" rot="0">
            <a:off x="3988120" y="2824091"/>
            <a:ext cx="10154223" cy="572872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462539" y="8514714"/>
            <a:ext cx="1161744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  <a:hlinkClick r:id="rId8" tooltip="https://www.cccb.org/es/participantes/ficha/jose-luis-crespo-quantumfracture/231511"/>
              </a:rPr>
              <a:t>(National Science Fundation, 2012</a:t>
            </a:r>
            <a:r>
              <a:rPr lang="en-US" sz="2000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. Granular Media)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62672"/>
            <a:ext cx="16361952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1"/>
              </a:lnSpc>
            </a:pPr>
            <a:r>
              <a:rPr lang="en-US" b="true" sz="3999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Cadenas de fuerza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9963" y="-839120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0" y="0"/>
                </a:moveTo>
                <a:lnTo>
                  <a:pt x="9144000" y="0"/>
                </a:lnTo>
                <a:lnTo>
                  <a:pt x="9144000" y="11164584"/>
                </a:lnTo>
                <a:lnTo>
                  <a:pt x="0" y="111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237" y="-1281384"/>
            <a:ext cx="2090454" cy="17138575"/>
          </a:xfrm>
          <a:custGeom>
            <a:avLst/>
            <a:gdLst/>
            <a:ahLst/>
            <a:cxnLst/>
            <a:rect r="r" b="b" t="t" l="l"/>
            <a:pathLst>
              <a:path h="17138575" w="2090454">
                <a:moveTo>
                  <a:pt x="0" y="0"/>
                </a:moveTo>
                <a:lnTo>
                  <a:pt x="2090454" y="0"/>
                </a:lnTo>
                <a:lnTo>
                  <a:pt x="2090454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-58066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6793" y="718106"/>
            <a:ext cx="17034414" cy="1532134"/>
            <a:chOff x="0" y="0"/>
            <a:chExt cx="4486430" cy="4035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86430" cy="403525"/>
            </a:xfrm>
            <a:custGeom>
              <a:avLst/>
              <a:gdLst/>
              <a:ahLst/>
              <a:cxnLst/>
              <a:rect r="r" b="b" t="t" l="l"/>
              <a:pathLst>
                <a:path h="403525" w="4486430">
                  <a:moveTo>
                    <a:pt x="0" y="0"/>
                  </a:moveTo>
                  <a:lnTo>
                    <a:pt x="4486430" y="0"/>
                  </a:lnTo>
                  <a:lnTo>
                    <a:pt x="4486430" y="403525"/>
                  </a:lnTo>
                  <a:lnTo>
                    <a:pt x="0" y="403525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86430" cy="44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162672"/>
            <a:ext cx="16361952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1"/>
              </a:lnSpc>
            </a:pPr>
            <a:r>
              <a:rPr lang="en-US" b="true" sz="3999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Cadenas de fuerza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9963" y="-839120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0" y="0"/>
                </a:moveTo>
                <a:lnTo>
                  <a:pt x="9144000" y="0"/>
                </a:lnTo>
                <a:lnTo>
                  <a:pt x="9144000" y="11164584"/>
                </a:lnTo>
                <a:lnTo>
                  <a:pt x="0" y="111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237" y="-1281384"/>
            <a:ext cx="2090454" cy="17138575"/>
          </a:xfrm>
          <a:custGeom>
            <a:avLst/>
            <a:gdLst/>
            <a:ahLst/>
            <a:cxnLst/>
            <a:rect r="r" b="b" t="t" l="l"/>
            <a:pathLst>
              <a:path h="17138575" w="2090454">
                <a:moveTo>
                  <a:pt x="0" y="0"/>
                </a:moveTo>
                <a:lnTo>
                  <a:pt x="2090454" y="0"/>
                </a:lnTo>
                <a:lnTo>
                  <a:pt x="2090454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-58066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6793" y="718106"/>
            <a:ext cx="17034414" cy="1532134"/>
            <a:chOff x="0" y="0"/>
            <a:chExt cx="4486430" cy="4035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86430" cy="403525"/>
            </a:xfrm>
            <a:custGeom>
              <a:avLst/>
              <a:gdLst/>
              <a:ahLst/>
              <a:cxnLst/>
              <a:rect r="r" b="b" t="t" l="l"/>
              <a:pathLst>
                <a:path h="403525" w="4486430">
                  <a:moveTo>
                    <a:pt x="0" y="0"/>
                  </a:moveTo>
                  <a:lnTo>
                    <a:pt x="4486430" y="0"/>
                  </a:lnTo>
                  <a:lnTo>
                    <a:pt x="4486430" y="403525"/>
                  </a:lnTo>
                  <a:lnTo>
                    <a:pt x="0" y="403525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86430" cy="44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9963" y="-839120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0" y="0"/>
                </a:moveTo>
                <a:lnTo>
                  <a:pt x="9144000" y="0"/>
                </a:lnTo>
                <a:lnTo>
                  <a:pt x="9144000" y="11164584"/>
                </a:lnTo>
                <a:lnTo>
                  <a:pt x="0" y="111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237" y="-1281384"/>
            <a:ext cx="2090454" cy="17138575"/>
          </a:xfrm>
          <a:custGeom>
            <a:avLst/>
            <a:gdLst/>
            <a:ahLst/>
            <a:cxnLst/>
            <a:rect r="r" b="b" t="t" l="l"/>
            <a:pathLst>
              <a:path h="17138575" w="2090454">
                <a:moveTo>
                  <a:pt x="0" y="0"/>
                </a:moveTo>
                <a:lnTo>
                  <a:pt x="2090454" y="0"/>
                </a:lnTo>
                <a:lnTo>
                  <a:pt x="2090454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-58066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6793" y="718106"/>
            <a:ext cx="17034414" cy="1532134"/>
            <a:chOff x="0" y="0"/>
            <a:chExt cx="4486430" cy="4035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86430" cy="403525"/>
            </a:xfrm>
            <a:custGeom>
              <a:avLst/>
              <a:gdLst/>
              <a:ahLst/>
              <a:cxnLst/>
              <a:rect r="r" b="b" t="t" l="l"/>
              <a:pathLst>
                <a:path h="403525" w="4486430">
                  <a:moveTo>
                    <a:pt x="0" y="0"/>
                  </a:moveTo>
                  <a:lnTo>
                    <a:pt x="4486430" y="0"/>
                  </a:lnTo>
                  <a:lnTo>
                    <a:pt x="4486430" y="403525"/>
                  </a:lnTo>
                  <a:lnTo>
                    <a:pt x="0" y="403525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86430" cy="44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63024" y="1088568"/>
            <a:ext cx="16361952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1"/>
              </a:lnSpc>
            </a:pPr>
            <a:r>
              <a:rPr lang="en-US" b="true" sz="3999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Sobre el curso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19942" y="2715245"/>
            <a:ext cx="14613573" cy="202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- rol de los medios granulares en sistemas naturales.</a:t>
            </a:r>
          </a:p>
          <a:p>
            <a:pPr algn="l">
              <a:lnSpc>
                <a:spcPts val="2636"/>
              </a:lnSpc>
              <a:spcBef>
                <a:spcPct val="0"/>
              </a:spcBef>
            </a:pPr>
          </a:p>
          <a:p>
            <a:pPr algn="l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- Física de los medios granulares : estática, dinámica (flujo, jamming, etc..) y propagación de ondas.</a:t>
            </a:r>
          </a:p>
          <a:p>
            <a:pPr algn="l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- experimentos de laboratorio.</a:t>
            </a:r>
          </a:p>
          <a:p>
            <a:pPr algn="l">
              <a:lnSpc>
                <a:spcPts val="2636"/>
              </a:lnSpc>
              <a:spcBef>
                <a:spcPct val="0"/>
              </a:spcBef>
            </a:pPr>
          </a:p>
          <a:p>
            <a:pPr algn="l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- procesamiento de datos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9942" y="5952928"/>
            <a:ext cx="14613573" cy="36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4 horas presenciales por semana, durante 15 semanas.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19942" y="7523737"/>
            <a:ext cx="5679281" cy="102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6"/>
              </a:lnSpc>
              <a:spcBef>
                <a:spcPct val="0"/>
              </a:spcBef>
            </a:pPr>
            <a:r>
              <a:rPr lang="en-US" b="true" sz="2441" spc="-75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-Informes del curso: 50%</a:t>
            </a:r>
          </a:p>
          <a:p>
            <a:pPr algn="l">
              <a:lnSpc>
                <a:spcPts val="2636"/>
              </a:lnSpc>
              <a:spcBef>
                <a:spcPct val="0"/>
              </a:spcBef>
            </a:pPr>
          </a:p>
          <a:p>
            <a:pPr algn="l">
              <a:lnSpc>
                <a:spcPts val="2636"/>
              </a:lnSpc>
              <a:spcBef>
                <a:spcPct val="0"/>
              </a:spcBef>
            </a:pPr>
            <a:r>
              <a:rPr lang="en-US" b="true" sz="2441" spc="-75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-Presentación oral individual: 50%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9963" y="-839120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0" y="0"/>
                </a:moveTo>
                <a:lnTo>
                  <a:pt x="9144000" y="0"/>
                </a:lnTo>
                <a:lnTo>
                  <a:pt x="9144000" y="11164584"/>
                </a:lnTo>
                <a:lnTo>
                  <a:pt x="0" y="111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237" y="-1281384"/>
            <a:ext cx="2090454" cy="17138575"/>
          </a:xfrm>
          <a:custGeom>
            <a:avLst/>
            <a:gdLst/>
            <a:ahLst/>
            <a:cxnLst/>
            <a:rect r="r" b="b" t="t" l="l"/>
            <a:pathLst>
              <a:path h="17138575" w="2090454">
                <a:moveTo>
                  <a:pt x="0" y="0"/>
                </a:moveTo>
                <a:lnTo>
                  <a:pt x="2090454" y="0"/>
                </a:lnTo>
                <a:lnTo>
                  <a:pt x="2090454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-58066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6793" y="718106"/>
            <a:ext cx="17034414" cy="1532134"/>
            <a:chOff x="0" y="0"/>
            <a:chExt cx="4486430" cy="4035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86430" cy="403525"/>
            </a:xfrm>
            <a:custGeom>
              <a:avLst/>
              <a:gdLst/>
              <a:ahLst/>
              <a:cxnLst/>
              <a:rect r="r" b="b" t="t" l="l"/>
              <a:pathLst>
                <a:path h="403525" w="4486430">
                  <a:moveTo>
                    <a:pt x="0" y="0"/>
                  </a:moveTo>
                  <a:lnTo>
                    <a:pt x="4486430" y="0"/>
                  </a:lnTo>
                  <a:lnTo>
                    <a:pt x="4486430" y="403525"/>
                  </a:lnTo>
                  <a:lnTo>
                    <a:pt x="0" y="403525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86430" cy="44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63024" y="1088568"/>
            <a:ext cx="16361952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1"/>
              </a:lnSpc>
            </a:pPr>
            <a:r>
              <a:rPr lang="en-US" b="true" sz="3999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Cronograma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9963" y="-839120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0" y="0"/>
                </a:moveTo>
                <a:lnTo>
                  <a:pt x="9144000" y="0"/>
                </a:lnTo>
                <a:lnTo>
                  <a:pt x="9144000" y="11164584"/>
                </a:lnTo>
                <a:lnTo>
                  <a:pt x="0" y="111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237" y="-1281384"/>
            <a:ext cx="2090454" cy="17138575"/>
          </a:xfrm>
          <a:custGeom>
            <a:avLst/>
            <a:gdLst/>
            <a:ahLst/>
            <a:cxnLst/>
            <a:rect r="r" b="b" t="t" l="l"/>
            <a:pathLst>
              <a:path h="17138575" w="2090454">
                <a:moveTo>
                  <a:pt x="0" y="0"/>
                </a:moveTo>
                <a:lnTo>
                  <a:pt x="2090454" y="0"/>
                </a:lnTo>
                <a:lnTo>
                  <a:pt x="2090454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-58066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6793" y="718106"/>
            <a:ext cx="17034414" cy="1532134"/>
            <a:chOff x="0" y="0"/>
            <a:chExt cx="4486430" cy="4035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86430" cy="403525"/>
            </a:xfrm>
            <a:custGeom>
              <a:avLst/>
              <a:gdLst/>
              <a:ahLst/>
              <a:cxnLst/>
              <a:rect r="r" b="b" t="t" l="l"/>
              <a:pathLst>
                <a:path h="403525" w="4486430">
                  <a:moveTo>
                    <a:pt x="0" y="0"/>
                  </a:moveTo>
                  <a:lnTo>
                    <a:pt x="4486430" y="0"/>
                  </a:lnTo>
                  <a:lnTo>
                    <a:pt x="4486430" y="403525"/>
                  </a:lnTo>
                  <a:lnTo>
                    <a:pt x="0" y="403525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86430" cy="44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63024" y="1088568"/>
            <a:ext cx="16361952" cy="77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9"/>
              </a:lnSpc>
            </a:pPr>
            <a:r>
              <a:rPr lang="en-US" b="true" sz="2499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Materiales granulares </a:t>
            </a:r>
            <a:r>
              <a:rPr lang="en-US" sz="24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Colección de partículas macroscópicas sólidas (granos) que interactúa con sus vecinas </a:t>
            </a:r>
            <a:r>
              <a:rPr lang="en-US" sz="24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principalmente por fricción y colisiones.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0055" y="3169389"/>
            <a:ext cx="8803888" cy="236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</a:t>
            </a: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amaño mínimo:100μm.</a:t>
            </a:r>
          </a:p>
          <a:p>
            <a:pPr algn="just">
              <a:lnSpc>
                <a:spcPts val="2636"/>
              </a:lnSpc>
              <a:spcBef>
                <a:spcPct val="0"/>
              </a:spcBef>
            </a:pPr>
          </a:p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tamaño máximo:∼km.</a:t>
            </a:r>
          </a:p>
          <a:p>
            <a:pPr algn="just">
              <a:lnSpc>
                <a:spcPts val="2636"/>
              </a:lnSpc>
              <a:spcBef>
                <a:spcPct val="0"/>
              </a:spcBef>
            </a:pPr>
          </a:p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sin efecto de fluctuaciones térmicas.</a:t>
            </a:r>
          </a:p>
          <a:p>
            <a:pPr algn="just">
              <a:lnSpc>
                <a:spcPts val="2636"/>
              </a:lnSpc>
              <a:spcBef>
                <a:spcPct val="0"/>
              </a:spcBef>
            </a:pPr>
          </a:p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disipación.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9963" y="-839120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0" y="0"/>
                </a:moveTo>
                <a:lnTo>
                  <a:pt x="9144000" y="0"/>
                </a:lnTo>
                <a:lnTo>
                  <a:pt x="9144000" y="11164584"/>
                </a:lnTo>
                <a:lnTo>
                  <a:pt x="0" y="111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237" y="-1281384"/>
            <a:ext cx="2090454" cy="17138575"/>
          </a:xfrm>
          <a:custGeom>
            <a:avLst/>
            <a:gdLst/>
            <a:ahLst/>
            <a:cxnLst/>
            <a:rect r="r" b="b" t="t" l="l"/>
            <a:pathLst>
              <a:path h="17138575" w="2090454">
                <a:moveTo>
                  <a:pt x="0" y="0"/>
                </a:moveTo>
                <a:lnTo>
                  <a:pt x="2090454" y="0"/>
                </a:lnTo>
                <a:lnTo>
                  <a:pt x="2090454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-58066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6793" y="718106"/>
            <a:ext cx="17034414" cy="1532134"/>
            <a:chOff x="0" y="0"/>
            <a:chExt cx="4486430" cy="4035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86430" cy="403525"/>
            </a:xfrm>
            <a:custGeom>
              <a:avLst/>
              <a:gdLst/>
              <a:ahLst/>
              <a:cxnLst/>
              <a:rect r="r" b="b" t="t" l="l"/>
              <a:pathLst>
                <a:path h="403525" w="4486430">
                  <a:moveTo>
                    <a:pt x="0" y="0"/>
                  </a:moveTo>
                  <a:lnTo>
                    <a:pt x="4486430" y="0"/>
                  </a:lnTo>
                  <a:lnTo>
                    <a:pt x="4486430" y="403525"/>
                  </a:lnTo>
                  <a:lnTo>
                    <a:pt x="0" y="403525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86430" cy="44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521088" y="2999928"/>
            <a:ext cx="8803888" cy="3486487"/>
            <a:chOff x="0" y="0"/>
            <a:chExt cx="5739676" cy="22730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39638" cy="2273046"/>
            </a:xfrm>
            <a:custGeom>
              <a:avLst/>
              <a:gdLst/>
              <a:ahLst/>
              <a:cxnLst/>
              <a:rect r="r" b="b" t="t" l="l"/>
              <a:pathLst>
                <a:path h="2273046" w="5739638">
                  <a:moveTo>
                    <a:pt x="0" y="0"/>
                  </a:moveTo>
                  <a:lnTo>
                    <a:pt x="5739638" y="0"/>
                  </a:lnTo>
                  <a:lnTo>
                    <a:pt x="5739638" y="2273046"/>
                  </a:lnTo>
                  <a:lnTo>
                    <a:pt x="0" y="2273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63024" y="1088568"/>
            <a:ext cx="16361952" cy="77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9"/>
              </a:lnSpc>
            </a:pPr>
            <a:r>
              <a:rPr lang="en-US" b="true" sz="2499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Materiales granulares </a:t>
            </a:r>
            <a:r>
              <a:rPr lang="en-US" sz="24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Colección de partículas macroscópicas sólidas (granos) que interactúa con sus vecinas </a:t>
            </a:r>
            <a:r>
              <a:rPr lang="en-US" sz="24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principalmente por fricción y colisiones.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60055" y="3169389"/>
            <a:ext cx="8803888" cy="236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</a:t>
            </a: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amaño mínimo:100μm.</a:t>
            </a:r>
          </a:p>
          <a:p>
            <a:pPr algn="just">
              <a:lnSpc>
                <a:spcPts val="2636"/>
              </a:lnSpc>
              <a:spcBef>
                <a:spcPct val="0"/>
              </a:spcBef>
            </a:pPr>
          </a:p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tamaño máximo:∼km.</a:t>
            </a:r>
          </a:p>
          <a:p>
            <a:pPr algn="just">
              <a:lnSpc>
                <a:spcPts val="2636"/>
              </a:lnSpc>
              <a:spcBef>
                <a:spcPct val="0"/>
              </a:spcBef>
            </a:pPr>
          </a:p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sin efecto de fluctuaciones térmicas.</a:t>
            </a:r>
          </a:p>
          <a:p>
            <a:pPr algn="just">
              <a:lnSpc>
                <a:spcPts val="2636"/>
              </a:lnSpc>
              <a:spcBef>
                <a:spcPct val="0"/>
              </a:spcBef>
            </a:pPr>
          </a:p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disipación.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35388" y="6620901"/>
            <a:ext cx="2906624" cy="36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agitación térmica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84020" y="6639502"/>
            <a:ext cx="2906624" cy="102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6"/>
              </a:lnSpc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van der Waals</a:t>
            </a:r>
          </a:p>
          <a:p>
            <a:pPr algn="just">
              <a:lnSpc>
                <a:spcPts val="2636"/>
              </a:lnSpc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humedad</a:t>
            </a:r>
          </a:p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arrastre del aire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32651" y="6639502"/>
            <a:ext cx="2906624" cy="69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6"/>
              </a:lnSpc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fricción</a:t>
            </a:r>
          </a:p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colisión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789" r="-1048" b="-79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69963" y="-839120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0" y="0"/>
                </a:moveTo>
                <a:lnTo>
                  <a:pt x="9144000" y="0"/>
                </a:lnTo>
                <a:lnTo>
                  <a:pt x="9144000" y="11164584"/>
                </a:lnTo>
                <a:lnTo>
                  <a:pt x="0" y="11164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237" y="-1281384"/>
            <a:ext cx="2090454" cy="17138575"/>
          </a:xfrm>
          <a:custGeom>
            <a:avLst/>
            <a:gdLst/>
            <a:ahLst/>
            <a:cxnLst/>
            <a:rect r="r" b="b" t="t" l="l"/>
            <a:pathLst>
              <a:path h="17138575" w="2090454">
                <a:moveTo>
                  <a:pt x="0" y="0"/>
                </a:moveTo>
                <a:lnTo>
                  <a:pt x="2090454" y="0"/>
                </a:lnTo>
                <a:lnTo>
                  <a:pt x="2090454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 l="0" t="0" r="-58066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6793" y="718106"/>
            <a:ext cx="17034414" cy="1532134"/>
            <a:chOff x="0" y="0"/>
            <a:chExt cx="4486430" cy="4035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86430" cy="403525"/>
            </a:xfrm>
            <a:custGeom>
              <a:avLst/>
              <a:gdLst/>
              <a:ahLst/>
              <a:cxnLst/>
              <a:rect r="r" b="b" t="t" l="l"/>
              <a:pathLst>
                <a:path h="403525" w="4486430">
                  <a:moveTo>
                    <a:pt x="0" y="0"/>
                  </a:moveTo>
                  <a:lnTo>
                    <a:pt x="4486430" y="0"/>
                  </a:lnTo>
                  <a:lnTo>
                    <a:pt x="4486430" y="403525"/>
                  </a:lnTo>
                  <a:lnTo>
                    <a:pt x="0" y="403525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86430" cy="44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93371" y="2401896"/>
            <a:ext cx="11301259" cy="2189619"/>
          </a:xfrm>
          <a:custGeom>
            <a:avLst/>
            <a:gdLst/>
            <a:ahLst/>
            <a:cxnLst/>
            <a:rect r="r" b="b" t="t" l="l"/>
            <a:pathLst>
              <a:path h="2189619" w="11301259">
                <a:moveTo>
                  <a:pt x="0" y="0"/>
                </a:moveTo>
                <a:lnTo>
                  <a:pt x="11301258" y="0"/>
                </a:lnTo>
                <a:lnTo>
                  <a:pt x="11301258" y="2189619"/>
                </a:lnTo>
                <a:lnTo>
                  <a:pt x="0" y="2189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28277" y="5143500"/>
            <a:ext cx="12031446" cy="2329745"/>
          </a:xfrm>
          <a:custGeom>
            <a:avLst/>
            <a:gdLst/>
            <a:ahLst/>
            <a:cxnLst/>
            <a:rect r="r" b="b" t="t" l="l"/>
            <a:pathLst>
              <a:path h="2329745" w="12031446">
                <a:moveTo>
                  <a:pt x="0" y="0"/>
                </a:moveTo>
                <a:lnTo>
                  <a:pt x="12031446" y="0"/>
                </a:lnTo>
                <a:lnTo>
                  <a:pt x="12031446" y="2329745"/>
                </a:lnTo>
                <a:lnTo>
                  <a:pt x="0" y="2329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2461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3024" y="1088568"/>
            <a:ext cx="16361952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1"/>
              </a:lnSpc>
            </a:pPr>
            <a:r>
              <a:rPr lang="en-US" b="true" sz="3999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Materiales granulares en la industria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50791" y="8691547"/>
            <a:ext cx="8532912" cy="30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  <a:spcBef>
                <a:spcPct val="0"/>
              </a:spcBef>
            </a:pPr>
            <a:r>
              <a:rPr lang="en-US" sz="2141" spc="-66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Holdich, R. (2020). Fundamentals of particle technology. MidlandIT.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7113" y="8168570"/>
            <a:ext cx="11056590" cy="36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Cerca del 40 % de la capacidad de las plantas industriales es desperdiciada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32998" y="4096648"/>
            <a:ext cx="3697337" cy="36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6"/>
              </a:lnSpc>
              <a:spcBef>
                <a:spcPct val="0"/>
              </a:spcBef>
            </a:pPr>
            <a:r>
              <a:rPr lang="en-US" sz="2441" spc="-75">
                <a:solidFill>
                  <a:srgbClr val="CD4413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2.375.000.000.000 de kg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789" r="-1048" b="-79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69963" y="-839120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0" y="0"/>
                </a:moveTo>
                <a:lnTo>
                  <a:pt x="9144000" y="0"/>
                </a:lnTo>
                <a:lnTo>
                  <a:pt x="9144000" y="11164584"/>
                </a:lnTo>
                <a:lnTo>
                  <a:pt x="0" y="11164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237" y="-1281384"/>
            <a:ext cx="2090454" cy="17138575"/>
          </a:xfrm>
          <a:custGeom>
            <a:avLst/>
            <a:gdLst/>
            <a:ahLst/>
            <a:cxnLst/>
            <a:rect r="r" b="b" t="t" l="l"/>
            <a:pathLst>
              <a:path h="17138575" w="2090454">
                <a:moveTo>
                  <a:pt x="0" y="0"/>
                </a:moveTo>
                <a:lnTo>
                  <a:pt x="2090454" y="0"/>
                </a:lnTo>
                <a:lnTo>
                  <a:pt x="2090454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 l="0" t="0" r="-58066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6793" y="718106"/>
            <a:ext cx="17034414" cy="1532134"/>
            <a:chOff x="0" y="0"/>
            <a:chExt cx="4486430" cy="4035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86430" cy="403525"/>
            </a:xfrm>
            <a:custGeom>
              <a:avLst/>
              <a:gdLst/>
              <a:ahLst/>
              <a:cxnLst/>
              <a:rect r="r" b="b" t="t" l="l"/>
              <a:pathLst>
                <a:path h="403525" w="4486430">
                  <a:moveTo>
                    <a:pt x="0" y="0"/>
                  </a:moveTo>
                  <a:lnTo>
                    <a:pt x="4486430" y="0"/>
                  </a:lnTo>
                  <a:lnTo>
                    <a:pt x="4486430" y="403525"/>
                  </a:lnTo>
                  <a:lnTo>
                    <a:pt x="0" y="403525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86430" cy="44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63024" y="1088568"/>
            <a:ext cx="16361952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1"/>
              </a:lnSpc>
            </a:pPr>
            <a:r>
              <a:rPr lang="en-US" b="true" sz="3999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Materiales granulares en la industria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7560" y="3800924"/>
            <a:ext cx="8803888" cy="269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6"/>
              </a:lnSpc>
            </a:pPr>
            <a:r>
              <a:rPr lang="en-US" b="true" sz="2441" spc="-75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Agricultura:</a:t>
            </a: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procesamiento, almacenamiento, transporte</a:t>
            </a:r>
          </a:p>
          <a:p>
            <a:pPr algn="just">
              <a:lnSpc>
                <a:spcPts val="2636"/>
              </a:lnSpc>
            </a:pPr>
          </a:p>
          <a:p>
            <a:pPr algn="just">
              <a:lnSpc>
                <a:spcPts val="2636"/>
              </a:lnSpc>
            </a:pPr>
            <a:r>
              <a:rPr lang="en-US" b="true" sz="2441" spc="-75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Construcción:</a:t>
            </a: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extracción, transporte, trituración, molienda, tamizado, almacenamiento</a:t>
            </a:r>
          </a:p>
          <a:p>
            <a:pPr algn="just">
              <a:lnSpc>
                <a:spcPts val="2636"/>
              </a:lnSpc>
            </a:pPr>
          </a:p>
          <a:p>
            <a:pPr algn="just">
              <a:lnSpc>
                <a:spcPts val="2636"/>
              </a:lnSpc>
            </a:pPr>
            <a:r>
              <a:rPr lang="en-US" b="true" sz="2441" spc="-75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Farmacia:</a:t>
            </a: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segregación </a:t>
            </a:r>
          </a:p>
          <a:p>
            <a:pPr algn="just">
              <a:lnSpc>
                <a:spcPts val="2636"/>
              </a:lnSpc>
            </a:pPr>
          </a:p>
          <a:p>
            <a:pPr algn="just">
              <a:lnSpc>
                <a:spcPts val="2636"/>
              </a:lnSpc>
              <a:spcBef>
                <a:spcPct val="0"/>
              </a:spcBef>
            </a:pPr>
            <a:r>
              <a:rPr lang="en-US" b="true" sz="2441" spc="-75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Alimentos:</a:t>
            </a:r>
            <a:r>
              <a:rPr lang="en-US" sz="2441" spc="-7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empaque, dosificación, transporte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9963" y="-839120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0" y="0"/>
                </a:moveTo>
                <a:lnTo>
                  <a:pt x="9144000" y="0"/>
                </a:lnTo>
                <a:lnTo>
                  <a:pt x="9144000" y="11164584"/>
                </a:lnTo>
                <a:lnTo>
                  <a:pt x="0" y="111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237" y="-1281384"/>
            <a:ext cx="2090454" cy="17138575"/>
          </a:xfrm>
          <a:custGeom>
            <a:avLst/>
            <a:gdLst/>
            <a:ahLst/>
            <a:cxnLst/>
            <a:rect r="r" b="b" t="t" l="l"/>
            <a:pathLst>
              <a:path h="17138575" w="2090454">
                <a:moveTo>
                  <a:pt x="0" y="0"/>
                </a:moveTo>
                <a:lnTo>
                  <a:pt x="2090454" y="0"/>
                </a:lnTo>
                <a:lnTo>
                  <a:pt x="2090454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-58066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6793" y="718106"/>
            <a:ext cx="17034414" cy="1532134"/>
            <a:chOff x="0" y="0"/>
            <a:chExt cx="4486430" cy="4035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86430" cy="403525"/>
            </a:xfrm>
            <a:custGeom>
              <a:avLst/>
              <a:gdLst/>
              <a:ahLst/>
              <a:cxnLst/>
              <a:rect r="r" b="b" t="t" l="l"/>
              <a:pathLst>
                <a:path h="403525" w="4486430">
                  <a:moveTo>
                    <a:pt x="0" y="0"/>
                  </a:moveTo>
                  <a:lnTo>
                    <a:pt x="4486430" y="0"/>
                  </a:lnTo>
                  <a:lnTo>
                    <a:pt x="4486430" y="403525"/>
                  </a:lnTo>
                  <a:lnTo>
                    <a:pt x="0" y="403525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86430" cy="44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63024" y="1088568"/>
            <a:ext cx="16361952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1"/>
              </a:lnSpc>
            </a:pPr>
            <a:r>
              <a:rPr lang="en-US" b="true" sz="3999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¿Por qué nos interesa a nosotres?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99620" y="3752219"/>
            <a:ext cx="2329758" cy="2329758"/>
          </a:xfrm>
          <a:custGeom>
            <a:avLst/>
            <a:gdLst/>
            <a:ahLst/>
            <a:cxnLst/>
            <a:rect r="r" b="b" t="t" l="l"/>
            <a:pathLst>
              <a:path h="2329758" w="2329758">
                <a:moveTo>
                  <a:pt x="0" y="0"/>
                </a:moveTo>
                <a:lnTo>
                  <a:pt x="2329757" y="0"/>
                </a:lnTo>
                <a:lnTo>
                  <a:pt x="2329757" y="2329758"/>
                </a:lnTo>
                <a:lnTo>
                  <a:pt x="0" y="2329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64499" y="1673465"/>
            <a:ext cx="2746826" cy="2927818"/>
          </a:xfrm>
          <a:custGeom>
            <a:avLst/>
            <a:gdLst/>
            <a:ahLst/>
            <a:cxnLst/>
            <a:rect r="r" b="b" t="t" l="l"/>
            <a:pathLst>
              <a:path h="2927818" w="2746826">
                <a:moveTo>
                  <a:pt x="0" y="0"/>
                </a:moveTo>
                <a:lnTo>
                  <a:pt x="2746826" y="0"/>
                </a:lnTo>
                <a:lnTo>
                  <a:pt x="2746826" y="2927819"/>
                </a:lnTo>
                <a:lnTo>
                  <a:pt x="0" y="292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25605" y="4267726"/>
            <a:ext cx="5408335" cy="3628501"/>
          </a:xfrm>
          <a:custGeom>
            <a:avLst/>
            <a:gdLst/>
            <a:ahLst/>
            <a:cxnLst/>
            <a:rect r="r" b="b" t="t" l="l"/>
            <a:pathLst>
              <a:path h="3628501" w="5408335">
                <a:moveTo>
                  <a:pt x="0" y="0"/>
                </a:moveTo>
                <a:lnTo>
                  <a:pt x="5408335" y="0"/>
                </a:lnTo>
                <a:lnTo>
                  <a:pt x="5408335" y="3628502"/>
                </a:lnTo>
                <a:lnTo>
                  <a:pt x="0" y="3628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0008224" y="4160883"/>
            <a:ext cx="3894835" cy="3894835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3445071" y="3857286"/>
            <a:ext cx="6129873" cy="696891"/>
            <a:chOff x="0" y="0"/>
            <a:chExt cx="8173164" cy="92918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5658"/>
              <a:ext cx="8173164" cy="555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56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8173164" cy="547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74"/>
                </a:lnSpc>
              </a:pPr>
              <a:r>
                <a:rPr lang="en-US" b="true" sz="2645" spc="317">
                  <a:solidFill>
                    <a:srgbClr val="251E2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GEOFÍSICA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66383" y="3857286"/>
            <a:ext cx="6139426" cy="1100058"/>
            <a:chOff x="0" y="0"/>
            <a:chExt cx="8185901" cy="146674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493214"/>
              <a:ext cx="8185901" cy="555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56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8185901" cy="547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74"/>
                </a:lnSpc>
              </a:pPr>
              <a:r>
                <a:rPr lang="en-US" b="true" sz="2645" spc="317">
                  <a:solidFill>
                    <a:srgbClr val="251E2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ASTROFÍSICA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445071" y="8182335"/>
            <a:ext cx="3921952" cy="43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469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sismos, avalanchas, fricción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66383" y="8182335"/>
            <a:ext cx="7867507" cy="43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2469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asteroides,  protección terrestre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9963" y="-839120"/>
            <a:ext cx="9144000" cy="11164584"/>
          </a:xfrm>
          <a:custGeom>
            <a:avLst/>
            <a:gdLst/>
            <a:ahLst/>
            <a:cxnLst/>
            <a:rect r="r" b="b" t="t" l="l"/>
            <a:pathLst>
              <a:path h="11164584" w="9144000">
                <a:moveTo>
                  <a:pt x="0" y="0"/>
                </a:moveTo>
                <a:lnTo>
                  <a:pt x="9144000" y="0"/>
                </a:lnTo>
                <a:lnTo>
                  <a:pt x="9144000" y="11164584"/>
                </a:lnTo>
                <a:lnTo>
                  <a:pt x="0" y="111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237" y="-1281384"/>
            <a:ext cx="2090454" cy="17138575"/>
          </a:xfrm>
          <a:custGeom>
            <a:avLst/>
            <a:gdLst/>
            <a:ahLst/>
            <a:cxnLst/>
            <a:rect r="r" b="b" t="t" l="l"/>
            <a:pathLst>
              <a:path h="17138575" w="2090454">
                <a:moveTo>
                  <a:pt x="0" y="0"/>
                </a:moveTo>
                <a:lnTo>
                  <a:pt x="2090454" y="0"/>
                </a:lnTo>
                <a:lnTo>
                  <a:pt x="2090454" y="17138575"/>
                </a:lnTo>
                <a:lnTo>
                  <a:pt x="0" y="1713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-580661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116763" y="2543343"/>
            <a:ext cx="10435562" cy="590692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641855" y="8393115"/>
            <a:ext cx="1161744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  <a:hlinkClick r:id="rId8" tooltip="https://www.cccb.org/es/participantes/ficha/jose-luis-crespo-quantumfracture/231511"/>
              </a:rPr>
              <a:t>(QuantumFracture, 2022</a:t>
            </a:r>
            <a:r>
              <a:rPr lang="en-US" sz="2000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000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  <a:hlinkClick r:id="rId9" tooltip="https://www.youtube.com/watch?v=D0OMbX-rHhc&amp;t=142s"/>
              </a:rPr>
              <a:t>Los Frutos Secos tienen a los Físicos Loco</a:t>
            </a:r>
            <a:r>
              <a:rPr lang="en-US" sz="2000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s)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26793" y="718106"/>
            <a:ext cx="17034414" cy="1532134"/>
            <a:chOff x="0" y="0"/>
            <a:chExt cx="4486430" cy="4035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86430" cy="403525"/>
            </a:xfrm>
            <a:custGeom>
              <a:avLst/>
              <a:gdLst/>
              <a:ahLst/>
              <a:cxnLst/>
              <a:rect r="r" b="b" t="t" l="l"/>
              <a:pathLst>
                <a:path h="403525" w="4486430">
                  <a:moveTo>
                    <a:pt x="0" y="0"/>
                  </a:moveTo>
                  <a:lnTo>
                    <a:pt x="4486430" y="0"/>
                  </a:lnTo>
                  <a:lnTo>
                    <a:pt x="4486430" y="403525"/>
                  </a:lnTo>
                  <a:lnTo>
                    <a:pt x="0" y="403525"/>
                  </a:lnTo>
                  <a:close/>
                </a:path>
              </a:pathLst>
            </a:custGeom>
            <a:solidFill>
              <a:srgbClr val="DBDBDB">
                <a:alpha val="7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86430" cy="44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162672"/>
            <a:ext cx="16361952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1"/>
              </a:lnSpc>
            </a:pPr>
            <a:r>
              <a:rPr lang="en-US" b="true" sz="3999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Efecto nueces de Brasil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DAHAY1opr4Y</dc:identifier>
  <dcterms:modified xsi:type="dcterms:W3CDTF">2011-08-01T06:04:30Z</dcterms:modified>
  <cp:revision>1</cp:revision>
  <dc:title>CLASE1-geofisica</dc:title>
</cp:coreProperties>
</file>